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handoutMasterIdLst>
    <p:handoutMasterId r:id="rId64"/>
  </p:handoutMasterIdLst>
  <p:sldIdLst>
    <p:sldId id="305" r:id="rId5"/>
    <p:sldId id="362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4C5"/>
    <a:srgbClr val="6E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3B2F52-E7C9-4745-AF65-8B1875C765E5}" v="59" dt="2025-01-28T17:57:00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5292CD85-8DA1-4709-8957-357CEEF656D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6CDF7BAE-CC0C-4AD0-92E1-22319721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r">
              <a:defRPr sz="1200"/>
            </a:lvl1pPr>
          </a:lstStyle>
          <a:p>
            <a:fld id="{B4B823EE-1623-4115-99B9-B785374AECF6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6" rIns="93292" bIns="466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6" rIns="93292" bIns="466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r">
              <a:defRPr sz="1200"/>
            </a:lvl1pPr>
          </a:lstStyle>
          <a:p>
            <a:fld id="{CCF99E1E-5533-47FF-A679-997EB01C2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22292-52FC-440D-AF69-9B3D08132A23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2465C8-E09E-4549-8CA9-ADE0F54FAD08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4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8F34-073B-4CAC-ABDD-EB690BDE124F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4CFDE-760B-43D0-BC73-672D565F93D0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4BFAA-4172-472F-8222-38B6065A1D08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78FFD-3FE2-41CC-8500-0F5961B59824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2589B-6F27-452D-84D9-C0DE3F9B6A56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08827-677F-4E36-854C-EBD24B909715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E594D3-EF4F-4AF9-B158-0C809C9BA522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300724"/>
            <a:ext cx="685800" cy="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762000"/>
            <a:ext cx="5867400" cy="2481261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4119A96-CCE8-4980-BF85-AB09A6BB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" y="34290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Kentucky All Schedule </a:t>
            </a:r>
          </a:p>
          <a:p>
            <a:pPr algn="ctr"/>
            <a:r>
              <a:rPr lang="en-US" sz="2400" b="1" dirty="0"/>
              <a:t>Prescription Electronic Reporting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Quarterly Trend Report</a:t>
            </a:r>
          </a:p>
          <a:p>
            <a:pPr algn="ctr"/>
            <a:r>
              <a:rPr lang="en-US" sz="2400" b="1" dirty="0"/>
              <a:t>4th Quarter 2024</a:t>
            </a:r>
            <a:br>
              <a:rPr lang="en-US" sz="1600" b="1" dirty="0"/>
            </a:br>
            <a:br>
              <a:rPr lang="en-US" sz="1200" b="1" dirty="0"/>
            </a:br>
            <a:r>
              <a:rPr lang="en-US" sz="1400" b="1" dirty="0"/>
              <a:t>Cabinet for Health and Family Services</a:t>
            </a:r>
          </a:p>
          <a:p>
            <a:pPr algn="ctr"/>
            <a:r>
              <a:rPr lang="en-US" sz="1400" b="1" dirty="0"/>
              <a:t>Office of Inspector General</a:t>
            </a:r>
          </a:p>
          <a:p>
            <a:pPr algn="ctr"/>
            <a:r>
              <a:rPr lang="en-US" sz="1400" b="1" dirty="0"/>
              <a:t>275 E. Main Street</a:t>
            </a:r>
          </a:p>
          <a:p>
            <a:pPr algn="ctr"/>
            <a:r>
              <a:rPr lang="en-US" sz="1400" b="1" dirty="0"/>
              <a:t>Frankfort, KY 40621</a:t>
            </a:r>
            <a:r>
              <a:rPr lang="en-US" sz="1400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16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6CB4B4-0DB0-4171-BF44-6908D6D9B1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2A978-9D0D-81F0-72CA-C603D6FFB68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7600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751F09-EB9B-4210-9E64-DF28B502B3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55E13-3E57-D441-C31A-6FEB9C677C1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4019">
            <a:extLst>
              <a:ext uri="{FF2B5EF4-FFF2-40B4-BE49-F238E27FC236}">
                <a16:creationId xmlns:a16="http://schemas.microsoft.com/office/drawing/2014/main" id="{D028C199-D232-41F2-90C7-D4DAD3AA38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15638-71D4-D500-AB36-1E05CAB109C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0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E8D6D-6B1C-4687-81C7-7DF1B5BA3BDD}"/>
              </a:ext>
            </a:extLst>
          </p:cNvPr>
          <p:cNvSpPr txBox="1">
            <a:spLocks noChangeArrowheads="1"/>
          </p:cNvSpPr>
          <p:nvPr/>
        </p:nvSpPr>
        <p:spPr>
          <a:xfrm>
            <a:off x="-25685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99BFE-20D9-4ED6-F822-31249B1EBF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55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0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9F188E-AD27-4DE3-A7DE-C57B4C97E2E0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27A8B-85CD-1EF2-25EB-28579DDC0BA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8BE390-BD72-4ED5-966A-8A4A484110FE}"/>
              </a:ext>
            </a:extLst>
          </p:cNvPr>
          <p:cNvSpPr txBox="1">
            <a:spLocks/>
          </p:cNvSpPr>
          <p:nvPr/>
        </p:nvSpPr>
        <p:spPr>
          <a:xfrm>
            <a:off x="6849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DEC1C-15E3-E99B-910C-1E64B0B940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17600"/>
            <a:ext cx="4206240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C5BF4A-DC2B-4976-AE92-196F475DA85E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A8E9A-D31E-E272-770C-2D6BE4D71C4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235928-007C-4192-B1BC-F786D86D4724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BE7AB-E412-420C-DFC5-316C220CD88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2F7506-7AA1-446E-9D0A-1E0A89164C9D}"/>
              </a:ext>
            </a:extLst>
          </p:cNvPr>
          <p:cNvSpPr txBox="1">
            <a:spLocks/>
          </p:cNvSpPr>
          <p:nvPr/>
        </p:nvSpPr>
        <p:spPr>
          <a:xfrm>
            <a:off x="4281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28534-D114-7FAA-72AD-DAF08BEB5E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8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71B710-4B71-44EE-80E8-45B1BA74714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278D0-A6D1-1462-B3AC-C2ADAA7EEC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762000"/>
            <a:ext cx="5867400" cy="2481261"/>
          </a:xfr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81E6FD83-3EE5-340F-8A07-0EDC8520C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74629"/>
            <a:ext cx="8839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Doses represented in the tables and maps in this presentation can be defined as follows: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“</a:t>
            </a:r>
            <a:r>
              <a:rPr lang="en-US" sz="2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Doses is the Metric Quantity of the drugs prescribed and dispensed to patients.  Doses forms include tablets, capsules, etc</a:t>
            </a:r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2200" b="1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E0410B0-CA19-18F0-674E-29FD6BCC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KASPER Quarterly Trend Report for Q4 2024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3191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6D6FFE-14C7-44DA-9E6F-C2C5A0AB5CD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8129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911B9-D71D-D36A-C9CB-F66EF067418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6847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5F793-0D81-434D-9EA0-2E6E4B19A594}"/>
              </a:ext>
            </a:extLst>
          </p:cNvPr>
          <p:cNvSpPr txBox="1">
            <a:spLocks noChangeArrowheads="1"/>
          </p:cNvSpPr>
          <p:nvPr/>
        </p:nvSpPr>
        <p:spPr>
          <a:xfrm>
            <a:off x="3424" y="31564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F304C-BFEC-54D7-2043-F9BC6A01594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5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715">
            <a:extLst>
              <a:ext uri="{FF2B5EF4-FFF2-40B4-BE49-F238E27FC236}">
                <a16:creationId xmlns:a16="http://schemas.microsoft.com/office/drawing/2014/main" id="{3262D50A-E035-459E-83F8-318AD93C25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73BC3-BFCF-7F51-11ED-0947051B07D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7874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EB42D19-3B8C-4144-8816-70B2186758D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7663F-7CB6-FF9A-6250-C8A1C8B570F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7874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F01899-B523-43C5-8D39-58CD9200D3B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E519C-CF50-100D-CBBD-4FED0A1A06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32726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9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C5E93A-BAFA-4D93-B7D2-CB8C7FC77C9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3C73-1C84-6044-28BA-55F71B71152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34D7B0-F675-4BA5-812A-B8A52377886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58301-ACF9-76D5-D45B-64E0DCE47B4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32726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16DFD99E-40FE-4841-B320-FD08F54C72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49982-B633-E089-CFD9-7D50A7DF73E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5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EB1F39-6BB3-425C-BB93-ABAD0CD94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D1EA1-F0BB-48F7-5E63-F90FEBCCDF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1ED1D-7C65-4F0B-91DA-4AD8C75ED35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BE95D-06B5-E23E-75E7-9D876822E3F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097280"/>
            <a:ext cx="740664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D400DA0-9CCC-4493-8603-56FDD1CCE5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KASPER Records Added 2014 – 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A4340-CDCC-FD20-0CFA-A75C2EA8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1219200"/>
            <a:ext cx="8375904" cy="47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D3045-1A7D-4C74-9F88-D1A674728B8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37298-0BD1-E4E6-1929-1374015A95C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2814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1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33428-55BB-4A5D-A312-38287006F1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23273-2DDF-BD83-547D-66137CD15E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88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0DDBD547-13B8-4877-8DDF-C5145FEC849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948CD-87CA-EFBD-8D0C-69E52B079CA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9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C8692-760F-4718-99B7-19A98B75B62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 Per 1,000 Population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431C3-C7F8-878D-0A73-23927373BC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0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75BA14-6151-48C8-B81B-5220B098A12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74A86-A9EC-CEDA-A32C-3AD6F389DB6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3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28D041-D4B4-4C69-A0B0-A342723729F0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A845D-5969-084D-D359-D340252AC61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32156"/>
            <a:ext cx="4206240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4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4A06F5-F383-4C98-86B5-69597C1466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45DE8-8B62-10FA-6423-4A86ABE66E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9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59A40571-3E6F-4D19-8E1A-0A84BD0CAC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5FFA2-BEE5-FF9D-599D-CF6293D26D7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2FD27F-717C-4E01-BD35-655CDBBD5A0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0C8EA-4310-2CE4-F393-4E929667D2D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2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795DA-A991-4EA6-961E-641DCC82783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62E8A-7D47-6615-C707-71AA77AB9B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8BD345-7BE5-4AC6-AFD5-10D6DEA777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 Prescribed Controlled Substances by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Therapeutic Category by Doses – 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2BFA0-8F78-60A5-6739-2B2CDFEE3DF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295400"/>
            <a:ext cx="704088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3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CEBEA1E-4A35-4C81-861D-A6062327B046}"/>
              </a:ext>
            </a:extLst>
          </p:cNvPr>
          <p:cNvSpPr txBox="1">
            <a:spLocks noChangeArrowheads="1"/>
          </p:cNvSpPr>
          <p:nvPr/>
        </p:nvSpPr>
        <p:spPr>
          <a:xfrm>
            <a:off x="342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21FEEB-DB71-3CF2-8995-55E4C8CCE5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15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1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5D71E0-909F-4AD7-BA23-527FD543C23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6BFD5-B48C-97CF-8F67-8E990CD6F1A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3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5E2C3065-5D3B-4BDF-BB62-0F8FA9620B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21C91-5DF7-4EA2-72AA-A9356F6142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6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8F6707-6997-49E3-99C5-173DF315BA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60FDB-0A30-4B92-9076-DA6D234548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89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01C2EF-37BF-4A33-A1DE-F04843A31BA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AA604-A638-4244-971A-5A7DF553FAA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1067EA-5459-4987-8D96-5A4017766A4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C5268-B8B3-9453-B404-696EB951250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8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C043E8-DC56-48BC-914C-322DF9D3D29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E0646-F2E9-7F7E-4D60-8EC593E83B7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6B276734-44D9-4FCA-BF46-B6F4CF28BAE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79D2F-6A29-5904-0391-9C13E18FF54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5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836C111-E2E5-4F81-8B9A-07B75EF600D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7B041-5505-B7C2-BFBE-2A267590A9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9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2D17D-5B37-4058-9BCC-0C82C6480A2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EC4FF-9DCB-B88E-5095-0CB750F983B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FD24AE-B283-4FF2-9933-F969439CE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A5EFA-56DE-FAC1-5D86-6A9A467F75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5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205521-D2CE-4EFD-A294-32B0F808CE8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D3268-AFF6-8AD2-FB2D-C74D13ABA56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0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89057-0BE6-42B4-BE67-39DCC30733E8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C9AF4-7205-7261-2AF5-DB7762A9139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5529" y="1145303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0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C0707B47-C459-40C7-AA91-EC9FA74BC1FE}"/>
              </a:ext>
            </a:extLst>
          </p:cNvPr>
          <p:cNvSpPr txBox="1">
            <a:spLocks noChangeArrowheads="1"/>
          </p:cNvSpPr>
          <p:nvPr/>
        </p:nvSpPr>
        <p:spPr>
          <a:xfrm>
            <a:off x="-2568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D62D4-DC58-77BD-9EED-659FB5E6866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72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0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453739-9E0C-4B9B-B9A9-434F113A1E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92AE2-418B-03EB-D233-4B284933CE3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6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08C2D-C80B-4A67-9175-C2007482DAE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6AC5E-D79C-1FC4-EF59-A50F0BDB537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2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2E993A-2DDF-4DD0-8125-B7D3907A711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62767-763B-5FA9-3AA3-F25E5D04B8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0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3B8D12-6AF1-4AF9-A967-83F2E0F038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77581-7A35-843D-B9E9-3E45586942C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6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C7FA67A1-C0B7-4BD5-9226-DDD2BEA159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92401-09E5-60FB-5BD0-275968474A7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1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F695DE-1FB0-497C-A75D-A50FFB1D9FF9}"/>
              </a:ext>
            </a:extLst>
          </p:cNvPr>
          <p:cNvSpPr txBox="1">
            <a:spLocks noChangeArrowheads="1"/>
          </p:cNvSpPr>
          <p:nvPr/>
        </p:nvSpPr>
        <p:spPr>
          <a:xfrm>
            <a:off x="-19692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 Per 1,000 Population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D44DA-A45B-77C1-9C66-A5E5A0D437C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081310-22E2-440F-BCAC-6CB5E191497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Q4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1BE63-FFFB-24B6-151B-7242C923533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75686CC-FB0D-4A75-9076-1598814E58DC}"/>
              </a:ext>
            </a:extLst>
          </p:cNvPr>
          <p:cNvSpPr txBox="1">
            <a:spLocks noChangeArrowheads="1"/>
          </p:cNvSpPr>
          <p:nvPr/>
        </p:nvSpPr>
        <p:spPr>
          <a:xfrm>
            <a:off x="1113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Q4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84FBF-EB28-534B-3299-C001D38168C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810" y="12192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E9D6FF-91D8-4089-9F07-603C466191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Q4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14204-7A7E-F42F-077E-2AB95693EB1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B706F1-4C39-41B5-95CB-7A44CF8783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38543-524F-9BB4-6602-BD1AE2DECF3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6996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1E1B25B58B45A89AEE24359BBCE3" ma:contentTypeVersion="6" ma:contentTypeDescription="Create a new document." ma:contentTypeScope="" ma:versionID="b3c7139e0d880c75baa4d7f44a7b56fd">
  <xsd:schema xmlns:xsd="http://www.w3.org/2001/XMLSchema" xmlns:xs="http://www.w3.org/2001/XMLSchema" xmlns:p="http://schemas.microsoft.com/office/2006/metadata/properties" xmlns:ns1="http://schemas.microsoft.com/sharepoint/v3" xmlns:ns2="6abf6edc-5288-4e78-8477-d2f168d14880" xmlns:ns3="9d98fa39-7fbd-4685-a488-797cac822720" targetNamespace="http://schemas.microsoft.com/office/2006/metadata/properties" ma:root="true" ma:fieldsID="0b5e988ec30a8d9959c140e9a8118b49" ns1:_="" ns2:_="" ns3:_="">
    <xsd:import namespace="http://schemas.microsoft.com/sharepoint/v3"/>
    <xsd:import namespace="6abf6edc-5288-4e78-8477-d2f168d14880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ublished_x0020_Date"/>
                <xsd:element ref="ns2:KASPER_x0020_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f6edc-5288-4e78-8477-d2f168d14880" elementFormDefault="qualified">
    <xsd:import namespace="http://schemas.microsoft.com/office/2006/documentManagement/types"/>
    <xsd:import namespace="http://schemas.microsoft.com/office/infopath/2007/PartnerControls"/>
    <xsd:element name="Published_x0020_Date" ma:index="10" ma:displayName="Published Date" ma:format="DateOnly" ma:internalName="Published_x0020_Date" ma:readOnly="false">
      <xsd:simpleType>
        <xsd:restriction base="dms:DateTime"/>
      </xsd:simpleType>
    </xsd:element>
    <xsd:element name="KASPER_x0020_Category" ma:index="11" nillable="true" ma:displayName="KASPER Category" ma:format="Dropdown" ma:internalName="KASPER_x0020_Category">
      <xsd:simpleType>
        <xsd:union memberTypes="dms:Text">
          <xsd:simpleType>
            <xsd:restriction base="dms:Choice">
              <xsd:enumeration value="Tips"/>
              <xsd:enumeration value="Trend Reports"/>
              <xsd:enumeration value="Threshold Reports"/>
              <xsd:enumeration value="Studies/Survey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_x0020_Date xmlns="6abf6edc-5288-4e78-8477-d2f168d14880">2025-03-31T04:00:00+00:00</Published_x0020_Date>
    <PublishingExpirationDate xmlns="http://schemas.microsoft.com/sharepoint/v3" xsi:nil="true"/>
    <PublishingStartDate xmlns="http://schemas.microsoft.com/sharepoint/v3" xsi:nil="true"/>
    <KASPER_x0020_Category xmlns="6abf6edc-5288-4e78-8477-d2f168d14880">Trend Reports</KASPER_x0020_Category>
  </documentManagement>
</p:properties>
</file>

<file path=customXml/itemProps1.xml><?xml version="1.0" encoding="utf-8"?>
<ds:datastoreItem xmlns:ds="http://schemas.openxmlformats.org/officeDocument/2006/customXml" ds:itemID="{5CEA2C8E-E873-4920-92B5-C023624A8EB3}"/>
</file>

<file path=customXml/itemProps2.xml><?xml version="1.0" encoding="utf-8"?>
<ds:datastoreItem xmlns:ds="http://schemas.openxmlformats.org/officeDocument/2006/customXml" ds:itemID="{9F0DF9B5-3DE6-449B-AC43-8055DEE4D7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75EEC-7E6A-4BA1-A3C9-13D57C2BCC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DPH 9_30_16 Presentation</Template>
  <TotalTime>37440</TotalTime>
  <Words>500</Words>
  <Application>Microsoft Office PowerPoint</Application>
  <PresentationFormat>On-screen Show (4:3)</PresentationFormat>
  <Paragraphs>126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DPH 9_30_16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KASPER Trend Report Q4 2024</dc:title>
  <dc:creator>gary.faulkner</dc:creator>
  <cp:lastModifiedBy>Napier, Tim (CHFS OATS OECISB)</cp:lastModifiedBy>
  <cp:revision>885</cp:revision>
  <cp:lastPrinted>2018-11-26T15:10:21Z</cp:lastPrinted>
  <dcterms:created xsi:type="dcterms:W3CDTF">2016-09-14T14:14:15Z</dcterms:created>
  <dcterms:modified xsi:type="dcterms:W3CDTF">2025-03-28T16:36:46Z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0x010100625A1E1B25B58B45A89AEE24359BBCE3</vt:lpwstr>
  </property>
</Properties>
</file>